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28"/>
  </p:notesMasterIdLst>
  <p:sldIdLst>
    <p:sldId id="267" r:id="rId2"/>
    <p:sldId id="286" r:id="rId3"/>
    <p:sldId id="284" r:id="rId4"/>
    <p:sldId id="274" r:id="rId5"/>
    <p:sldId id="287" r:id="rId6"/>
    <p:sldId id="275" r:id="rId7"/>
    <p:sldId id="257" r:id="rId8"/>
    <p:sldId id="259" r:id="rId9"/>
    <p:sldId id="270" r:id="rId10"/>
    <p:sldId id="297" r:id="rId11"/>
    <p:sldId id="276" r:id="rId12"/>
    <p:sldId id="277" r:id="rId13"/>
    <p:sldId id="278" r:id="rId14"/>
    <p:sldId id="279" r:id="rId15"/>
    <p:sldId id="280" r:id="rId16"/>
    <p:sldId id="283" r:id="rId17"/>
    <p:sldId id="289" r:id="rId18"/>
    <p:sldId id="285" r:id="rId19"/>
    <p:sldId id="266" r:id="rId20"/>
    <p:sldId id="265" r:id="rId21"/>
    <p:sldId id="271" r:id="rId22"/>
    <p:sldId id="273" r:id="rId23"/>
    <p:sldId id="298" r:id="rId24"/>
    <p:sldId id="293" r:id="rId25"/>
    <p:sldId id="296" r:id="rId26"/>
    <p:sldId id="295" r:id="rId2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01" autoAdjust="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/>
          <a:lstStyle>
            <a:lvl1pPr algn="r">
              <a:defRPr sz="1200"/>
            </a:lvl1pPr>
          </a:lstStyle>
          <a:p>
            <a:fld id="{C3741D3D-0B75-4F2A-8525-F54346656952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91" tIns="45446" rIns="90891" bIns="4544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0891" tIns="45446" rIns="90891" bIns="4544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5"/>
          </a:xfrm>
          <a:prstGeom prst="rect">
            <a:avLst/>
          </a:prstGeom>
        </p:spPr>
        <p:txBody>
          <a:bodyPr vert="horz" lIns="90891" tIns="45446" rIns="90891" bIns="45446" rtlCol="0" anchor="b"/>
          <a:lstStyle>
            <a:lvl1pPr algn="r">
              <a:defRPr sz="1200"/>
            </a:lvl1pPr>
          </a:lstStyle>
          <a:p>
            <a:fld id="{3575E52E-E61D-410E-8C7D-7EAA4527FB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34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D0D3163-C4DC-4AC4-9AD4-6501C0A91968}" type="datetimeFigureOut">
              <a:rPr lang="ru-RU" smtClean="0"/>
              <a:pPr/>
              <a:t>04.02.2025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68DD811-24EA-4EEB-9CFD-165EF85AFF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15616" y="692696"/>
            <a:ext cx="74168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дошкольного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/>
              </a:rPr>
              <a:t> образования</a:t>
            </a: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988840"/>
            <a:ext cx="77153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униципального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бюджетного дошкольного образовательного  учреждения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Детский сад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1 «Алёнушка»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городского округа город Октябрьский Республики Башкортостан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764704"/>
            <a:ext cx="7164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2643182"/>
            <a:ext cx="7415242" cy="3643338"/>
          </a:xfrm>
        </p:spPr>
        <p:txBody>
          <a:bodyPr>
            <a:noAutofit/>
          </a:bodyPr>
          <a:lstStyle/>
          <a:p>
            <a:endParaRPr lang="ru-RU" sz="1800" dirty="0">
              <a:latin typeface="Cambria" pitchFamily="18" charset="0"/>
            </a:endParaRPr>
          </a:p>
          <a:p>
            <a:endParaRPr lang="ru-RU" sz="1800" dirty="0">
              <a:latin typeface="Cambria" pitchFamily="18" charset="0"/>
            </a:endParaRPr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916832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образовательной программы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детей в пяти взаимодополняющих образовательных областях: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социально-коммуникативное развитие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познавательное развитие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речевое развитие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художественно-эстетическое развитие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физическое развитие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20688"/>
            <a:ext cx="6347714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12776"/>
            <a:ext cx="849694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направлена на: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●усвоение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присвоение норм, правил поведения и морально-нравственных ценностей, принятых в российском обществе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общения ребенка со взрослыми и сверстниками, формирование готовности к совместной деятельности и сотрудничеству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ребенка основ гражданственности и патриотизма, уважительного отношения и чувства принадлежности к своей семье, сообществу детей и взрослых в ДОУ, региону проживания и стране в целом;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эмоциональной отзывчивости и сопереживания, социального и эмоционального интеллекта, воспитание гуманных чувств и отношений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самостоятельности и инициативности, планирования и регуляции ребенком собственных действий;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позитивных установок к различным видам труда и творчества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 социальной навигации и безопасного поведения в быту и природе, социуме и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медиапространстве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(цифровой среде).</a:t>
            </a:r>
          </a:p>
        </p:txBody>
      </p:sp>
    </p:spTree>
    <p:extLst>
      <p:ext uri="{BB962C8B-B14F-4D97-AF65-F5344CB8AC3E}">
        <p14:creationId xmlns:p14="http://schemas.microsoft.com/office/powerpoint/2010/main" xmlns="" val="3409239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316416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7290" y="1196752"/>
            <a:ext cx="884920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направлена на: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любознательности, интереса и мотивации к познавательной деятельности;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освоение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целостной картины мира, представлений об объектах окружающего мира, их свойствах и отношениях;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формирование представлений о цифровых средствах познания окружающего мира, способах их безопасного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294535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6347714" cy="10801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72816"/>
            <a:ext cx="80126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владение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речью как средством коммуникации, познания и самовыражения;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правильного звукопроизношения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фонематического слуха;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обогащение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активного и пассивного словарного запаса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грамматически правильной и связной речи (диалогической и монологической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ознакомление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литературными произведениями различных жанров (фольклор, художественная и познавательная литература), формирование их осмысленного восприятия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речевого творчества; формирование предпосылок к обучению грамоте.</a:t>
            </a:r>
          </a:p>
        </p:txBody>
      </p:sp>
    </p:spTree>
    <p:extLst>
      <p:ext uri="{BB962C8B-B14F-4D97-AF65-F5344CB8AC3E}">
        <p14:creationId xmlns:p14="http://schemas.microsoft.com/office/powerpoint/2010/main" xmlns="" val="348017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6347714" cy="10081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496" y="1628800"/>
            <a:ext cx="87549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предполагает: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предпосылок ценностно-смыслового восприятия и понимания мира природы и произведений искусства (словесного, музыкального, изобразительного);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становление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эстетического и эмоционально-нравственного отношения к окружающему миру, воспитание эстетического вкуса;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элементарных представлений о видах искусства (музыка, живопись, театр, народное искусство и другое);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освоение разнообразных средств художественной выразительности в различных видах искусства;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реализацию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художественно-творческих способностей ребенка в повседневной жизни и различных видах досуговой деятельности (праздники, развлечения и другое);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развитие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</a:p>
        </p:txBody>
      </p:sp>
    </p:spTree>
    <p:extLst>
      <p:ext uri="{BB962C8B-B14F-4D97-AF65-F5344CB8AC3E}">
        <p14:creationId xmlns:p14="http://schemas.microsoft.com/office/powerpoint/2010/main" xmlns="" val="701497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1682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253" y="1196752"/>
            <a:ext cx="84932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Предполагает приобретение 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моторики;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формирование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опорно-двигательного аппарата, развитие равновесия, глазомера, ориентировки в пространстве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овладение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движениями (метание, ползание, лазанье, ходьба, бег, прыжки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обучение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бадминтон, настольный теннис, городки, кегли и другое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воспитание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нравственно-волевых качеств (воля, смелость, выдержка и другое); воспитание интереса к различным видам спорта и чувства гордости за выдающиеся достижения российских спортсменов;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● приобщение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</p:txBody>
      </p:sp>
    </p:spTree>
    <p:extLst>
      <p:ext uri="{BB962C8B-B14F-4D97-AF65-F5344CB8AC3E}">
        <p14:creationId xmlns:p14="http://schemas.microsoft.com/office/powerpoint/2010/main" xmlns="" val="3033051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АОП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осуществляется ежедневно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68760"/>
            <a:ext cx="813690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20000"/>
              </a:lnSpc>
              <a:spcAft>
                <a:spcPts val="0"/>
              </a:spcAft>
            </a:pP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 с детьми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ходе режимных моментов,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самостоятельной деятельности детей в различных видах детской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</a:t>
            </a:r>
          </a:p>
          <a:p>
            <a:pPr marL="342900" lvl="0" indent="-342900" algn="just">
              <a:lnSpc>
                <a:spcPct val="12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процессе взаимодействия с семьями детей по реализации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xmlns="" val="3927587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8" t="2083"/>
          <a:stretch>
            <a:fillRect/>
          </a:stretch>
        </p:blipFill>
        <p:spPr>
          <a:xfrm>
            <a:off x="1475656" y="3573016"/>
            <a:ext cx="2088232" cy="2804197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620688"/>
            <a:ext cx="8496944" cy="16743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программы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формируемая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участниками образовательных отношений:</a:t>
            </a:r>
            <a:r>
              <a:rPr lang="ru-RU" sz="32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77281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Гасанова Р.Х., Гасанова Л.Н.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Земля отцов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Программа-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руководство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- 2-е изд.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перераб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Уфа: Издательство ИРО РБ, 2019.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25601" name="Picture 1" descr="C:\Users\User\Downloads\YQ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645024"/>
            <a:ext cx="2654424" cy="2654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8385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268760"/>
            <a:ext cx="8640960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just">
              <a:lnSpc>
                <a:spcPct val="120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(региональная)  программа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Гасановой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Р.Х. «Земля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отцов»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позитивной социализации детей дошкольного возраста через формирование представлений основ национальной культуры башкирского народа, базиса личностной культуры через виды детской деятельности и разные формы активности.</a:t>
            </a:r>
            <a: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программы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общей культуры личности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социокультурной среды, соответствующей возрастным и индивидуальным особенностям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  <a:endParaRPr lang="ru-RU" sz="1400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социально-личностного развития, направленного на формирование самосознания через приобщение дошкольников к общечеловеческим ценностям, народным традициям башкирского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народа;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развития художественных и творческих способностей на основе ознакомления дошкольников с национальной культурой башкирского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народа;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объединение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общества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31800" algn="just"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04664"/>
            <a:ext cx="8496943" cy="798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20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Часть образовательной программы,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формируемая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участниками образовательных отношений:</a:t>
            </a:r>
            <a:endParaRPr lang="ru-RU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600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95736" y="620687"/>
            <a:ext cx="4752528" cy="122413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Кадровые условия </a:t>
            </a:r>
            <a:b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1357298"/>
            <a:ext cx="7772400" cy="2857079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1484784"/>
            <a:ext cx="878497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педагогов МБДОУ Детский сад №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одним из условий достижения эффективности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результатов является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сформированность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потребности в непрерывном профессиональном росте.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Педагоги детского сада постоянно повышают свой профессиональный уровень.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899593" y="3573016"/>
          <a:ext cx="7488830" cy="2887439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875119"/>
                <a:gridCol w="1071852"/>
                <a:gridCol w="2082170"/>
                <a:gridCol w="245968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Должность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Кол-во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Наличие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квалификационных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категорий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Образование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7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Заведующий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высшее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79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Заместитель заведующего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нет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высшее</a:t>
                      </a:r>
                      <a:endParaRPr lang="ru-RU" sz="120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0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Музыкальный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руководитель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 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высшее-1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Учитель-дефектолог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Высшая-3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-381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Высшая-3</a:t>
                      </a:r>
                    </a:p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79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Учитель-логопед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 3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Высшее 3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Воспитатели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92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 -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 –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имеет -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3037" y="348905"/>
            <a:ext cx="74168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04664"/>
            <a:ext cx="6337421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МБДОУ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Детский сад №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«Алёнушка»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разработана с учетом Федерального государственного образовательного стандарта дошкольного образования (утвержден приказом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Минобрнауки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России от 17.10.2013г. №1155, зарегистрировано в Минюсте России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14.11.2013г., рег.№30384)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разработана на основе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Федеральной образовательной программы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дошкольного образования,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утверждённой приказом Министерства просвещения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Российской Федерации от 25 ноября 2022 г.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(зарегистрирована 28.12.2022г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032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424935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 </a:t>
            </a: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</a:t>
            </a:r>
            <a:b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с семьями воспитанников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19" y="548680"/>
            <a:ext cx="8712969" cy="1080120"/>
          </a:xfrm>
        </p:spPr>
        <p:txBody>
          <a:bodyPr>
            <a:normAutofit fontScale="92500"/>
          </a:bodyPr>
          <a:lstStyle/>
          <a:p>
            <a:pPr indent="457200" algn="ctr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Ведущие цели взаимодействия детского сада с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создание в детском саду необходимых условий для развития ответственных и взаимозависимых отношений с семьями воспитанников, обеспечивающих целостное развитие личности дошкольника, повышение компетентности родителей в области воспитания и организации коррекционно-образовательного процесса.</a:t>
            </a:r>
          </a:p>
          <a:p>
            <a:pPr indent="457200">
              <a:lnSpc>
                <a:spcPct val="120000"/>
              </a:lnSpc>
            </a:pP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2320861"/>
            <a:ext cx="8143932" cy="46166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Основные формы взаимодействия с семьёй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2015658"/>
              </p:ext>
            </p:extLst>
          </p:nvPr>
        </p:nvGraphicFramePr>
        <p:xfrm>
          <a:off x="215005" y="2806327"/>
          <a:ext cx="8677475" cy="372837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7354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54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354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354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354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Просвещение родителей (законных представителей), повышение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spc="-100" dirty="0">
                          <a:effectLst/>
                        </a:rPr>
                        <a:t>Информирование</a:t>
                      </a:r>
                      <a:r>
                        <a:rPr lang="ru-RU" sz="1200" spc="-10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родителей (законных представителей) и общественности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Поддержка родителей </a:t>
                      </a: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(</a:t>
                      </a:r>
                      <a:r>
                        <a:rPr lang="ru-RU" sz="1200" dirty="0">
                          <a:effectLst/>
                        </a:rPr>
                        <a:t>законных представителей)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Взаимодействие с родителями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(законными </a:t>
                      </a:r>
                      <a:r>
                        <a:rPr lang="ru-RU" sz="1200" spc="-100" dirty="0">
                          <a:effectLst/>
                        </a:rPr>
                        <a:t>представителями</a:t>
                      </a:r>
                      <a:r>
                        <a:rPr lang="ru-RU" sz="1200" dirty="0">
                          <a:effectLst/>
                        </a:rPr>
                        <a:t>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Вовлечение в совместную</a:t>
                      </a:r>
                      <a:endParaRPr lang="ru-RU" sz="1100" dirty="0">
                        <a:effectLst/>
                      </a:endParaRPr>
                    </a:p>
                    <a:p>
                      <a:pPr marL="1066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образовательную воспитательную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деятельность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139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Повышение их правовой, психолого-педагогической компетентности в вопросах охраны и укрепления здоровья, развития и образования детей;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500"/>
                        </a:spcAft>
                      </a:pPr>
                      <a:r>
                        <a:rPr lang="ru-RU" sz="1200" dirty="0">
                          <a:effectLst/>
                        </a:rPr>
                        <a:t>О целях ДОУ, общих для всего образовательного пространства Российской Федерации, о мерах господдержки семьям, имеющим детей дошкольного возраста, а также об образовательной программе, реализуемой в ДОУ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Способствование развитию ответственного и осознанного </a:t>
                      </a:r>
                      <a:r>
                        <a:rPr lang="ru-RU" sz="1200" dirty="0" err="1" smtClean="0">
                          <a:effectLst/>
                        </a:rPr>
                        <a:t>родительства</a:t>
                      </a:r>
                      <a:r>
                        <a:rPr lang="ru-RU" sz="1200" dirty="0" smtClean="0">
                          <a:effectLst/>
                        </a:rPr>
                        <a:t>, </a:t>
                      </a:r>
                      <a:r>
                        <a:rPr lang="ru-RU" sz="1200" dirty="0">
                          <a:effectLst/>
                        </a:rPr>
                        <a:t>как базовой основы благополучия семьи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Построение взаимодействия в форме сотрудничества и установления партнерских отношений с родителями (законными </a:t>
                      </a:r>
                      <a:r>
                        <a:rPr lang="ru-RU" sz="1200" spc="-100" dirty="0">
                          <a:effectLst/>
                        </a:rPr>
                        <a:t>представителями</a:t>
                      </a:r>
                      <a:r>
                        <a:rPr lang="ru-RU" sz="1200" dirty="0">
                          <a:effectLst/>
                        </a:rPr>
                        <a:t>) детей младенческого, раннего и дошкольного возраста для решения образовательных задач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7969" marR="57969" marT="9153" marB="0"/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Вовлечение родителей (законных представителей) в образовательный процесс</a:t>
                      </a:r>
                    </a:p>
                    <a:p>
                      <a:pPr indent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6" name="Picture 2" descr="https://ou32.pkgo.ru/wp-content/uploads/2021/03/fav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157192"/>
            <a:ext cx="1451423" cy="1244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02AD02-F198-4E82-9074-808223B00331}"/>
              </a:ext>
            </a:extLst>
          </p:cNvPr>
          <p:cNvSpPr/>
          <p:nvPr/>
        </p:nvSpPr>
        <p:spPr>
          <a:xfrm>
            <a:off x="323528" y="332656"/>
            <a:ext cx="84249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>
              <a:spcAft>
                <a:spcPts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Рабочая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 является обязательной частью образовательной программы, реализуемой в ДОУ.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	Рабочая </a:t>
            </a:r>
            <a:r>
              <a:rPr lang="ru-RU" sz="2000" dirty="0">
                <a:solidFill>
                  <a:srgbClr val="002060"/>
                </a:solidFill>
              </a:rPr>
              <a:t>программа воспитания МБДОУ Детского сада </a:t>
            </a:r>
            <a:r>
              <a:rPr lang="ru-RU" sz="2000" dirty="0" smtClean="0">
                <a:solidFill>
                  <a:srgbClr val="002060"/>
                </a:solidFill>
              </a:rPr>
              <a:t>№</a:t>
            </a:r>
            <a:r>
              <a:rPr lang="ru-RU" sz="2000" dirty="0" smtClean="0">
                <a:solidFill>
                  <a:srgbClr val="002060"/>
                </a:solidFill>
              </a:rPr>
              <a:t>1 основана </a:t>
            </a:r>
            <a:r>
              <a:rPr lang="ru-RU" sz="2000" dirty="0">
                <a:solidFill>
                  <a:srgbClr val="002060"/>
                </a:solidFill>
              </a:rPr>
              <a:t>на воплощении национального воспитательного идеала, который понимается как высшая цель образования, нравственное (идеальное) представление о человеке.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	Под </a:t>
            </a:r>
            <a:r>
              <a:rPr lang="ru-RU" sz="2000" dirty="0">
                <a:solidFill>
                  <a:srgbClr val="002060"/>
                </a:solidFill>
              </a:rPr>
              <a:t>воспитанием понимается деятельность, направленная на развитие личности,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 общества и государства, 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среде. </a:t>
            </a:r>
          </a:p>
        </p:txBody>
      </p:sp>
    </p:spTree>
    <p:extLst>
      <p:ext uri="{BB962C8B-B14F-4D97-AF65-F5344CB8AC3E}">
        <p14:creationId xmlns:p14="http://schemas.microsoft.com/office/powerpoint/2010/main" xmlns="" val="3609632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77014ADD-3188-4392-A57A-3BAA1B94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471045"/>
            <a:ext cx="8352928" cy="1877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рабочей программе воспитания МБДОУ </a:t>
            </a:r>
            <a:r>
              <a:rPr lang="ru-RU" sz="2400" b="1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</a:t>
            </a:r>
            <a:r>
              <a:rPr lang="ru-RU" sz="2400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прилагается ежегодный календарный план </a:t>
            </a:r>
            <a:r>
              <a:rPr lang="ru-RU" sz="2400" b="1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</a:t>
            </a:r>
            <a:r>
              <a:rPr lang="ru-RU" sz="2400" b="1" dirty="0">
                <a:ln w="12700"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6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90972" y="2702150"/>
            <a:ext cx="8387209" cy="3785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воспитания на всех уровнях, начиная с дошкольного, составляют традиционные ценности российского общества. Традиционные ценности - это нравственные ориентиры, формирующие мировоззрение граждан России, передаваемые от поколения к поколению, лежащие в основе общероссийской гражданской идентичности и единого культурного пространства страны, укрепляющие гражданское единство, нашедшие свое уникальное, самобытное проявление в духовном, историческом и культурном развитии многонационального народа России.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B9E3E9E-A0FB-4D0E-8439-63765EC2D4D1}"/>
              </a:ext>
            </a:extLst>
          </p:cNvPr>
          <p:cNvSpPr/>
          <p:nvPr/>
        </p:nvSpPr>
        <p:spPr>
          <a:xfrm>
            <a:off x="539552" y="455381"/>
            <a:ext cx="81219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рабочей программе воспитания духовно-нравственные ценности и принятые в российском обществе правила и нормы поведения нашли свое отражение в основных направлениях воспитательной работы ДОУ.</a:t>
            </a:r>
          </a:p>
        </p:txBody>
      </p:sp>
    </p:spTree>
    <p:extLst>
      <p:ext uri="{BB962C8B-B14F-4D97-AF65-F5344CB8AC3E}">
        <p14:creationId xmlns:p14="http://schemas.microsoft.com/office/powerpoint/2010/main" xmlns="" val="3285301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699792" y="2852936"/>
            <a:ext cx="4032448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ВОСПИТАТЕЛЬНОЙ РАБОТЫ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916832"/>
            <a:ext cx="2448272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патриотическое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63888" y="908720"/>
            <a:ext cx="2232248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духовно-нравственное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88224" y="1988840"/>
            <a:ext cx="1872208" cy="43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социальное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3789040"/>
            <a:ext cx="2592288" cy="5075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познавательное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6056" y="5013176"/>
            <a:ext cx="2736304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физическое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оздоровительное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2240" y="3789040"/>
            <a:ext cx="2232247" cy="5041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трудовое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5013176"/>
            <a:ext cx="2232248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этико-эстетическое</a:t>
            </a:r>
            <a:r>
              <a:rPr lang="ru-RU" b="1" dirty="0" smtClean="0">
                <a:latin typeface="Times New Roman"/>
                <a:ea typeface="Calibri"/>
              </a:rPr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>
            <a:stCxn id="9" idx="0"/>
            <a:endCxn id="11" idx="2"/>
          </p:cNvCxnSpPr>
          <p:nvPr/>
        </p:nvCxnSpPr>
        <p:spPr>
          <a:xfrm flipH="1" flipV="1">
            <a:off x="4680012" y="1556792"/>
            <a:ext cx="36004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2" idx="2"/>
          </p:cNvCxnSpPr>
          <p:nvPr/>
        </p:nvCxnSpPr>
        <p:spPr>
          <a:xfrm flipV="1">
            <a:off x="6768244" y="2420888"/>
            <a:ext cx="756084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1"/>
            <a:endCxn id="10" idx="2"/>
          </p:cNvCxnSpPr>
          <p:nvPr/>
        </p:nvCxnSpPr>
        <p:spPr>
          <a:xfrm flipH="1" flipV="1">
            <a:off x="1475656" y="2492896"/>
            <a:ext cx="1224136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" idx="2"/>
            <a:endCxn id="13" idx="3"/>
          </p:cNvCxnSpPr>
          <p:nvPr/>
        </p:nvCxnSpPr>
        <p:spPr>
          <a:xfrm flipH="1">
            <a:off x="2699792" y="3429000"/>
            <a:ext cx="2016224" cy="6138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9" idx="2"/>
            <a:endCxn id="15" idx="1"/>
          </p:cNvCxnSpPr>
          <p:nvPr/>
        </p:nvCxnSpPr>
        <p:spPr>
          <a:xfrm>
            <a:off x="4716016" y="3429000"/>
            <a:ext cx="2016224" cy="612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9" idx="2"/>
            <a:endCxn id="16" idx="0"/>
          </p:cNvCxnSpPr>
          <p:nvPr/>
        </p:nvCxnSpPr>
        <p:spPr>
          <a:xfrm flipH="1">
            <a:off x="3167844" y="3429000"/>
            <a:ext cx="1548172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9" idx="2"/>
            <a:endCxn id="14" idx="0"/>
          </p:cNvCxnSpPr>
          <p:nvPr/>
        </p:nvCxnSpPr>
        <p:spPr>
          <a:xfrm>
            <a:off x="4716016" y="3429000"/>
            <a:ext cx="1728192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85301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364014"/>
            <a:ext cx="77076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СОДЕРЖАТЕЛЬНЫЙ РАЗДЕЛ </a:t>
            </a:r>
            <a:endParaRPr lang="ru-RU" sz="2000" b="1" u="sng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воспитания включает:</a:t>
            </a:r>
          </a:p>
          <a:p>
            <a:pPr algn="just"/>
            <a:endParaRPr lang="ru-RU" b="1" i="1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Уклад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образовательной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Воспитывающая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среда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Общности образовательной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организации: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"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– дети;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"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родители (законные представители) - ребёнок (дети);</a:t>
            </a:r>
          </a:p>
          <a:p>
            <a:pPr marL="342900" lvl="0" indent="-342900" algn="just">
              <a:spcAft>
                <a:spcPts val="0"/>
              </a:spcAft>
              <a:buFont typeface="Wingdings"/>
              <a:buChar char=""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 - родители (законные представители).</a:t>
            </a:r>
          </a:p>
          <a:p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460" name="AutoShape 4" descr="https://catherineasquithgallery.com/uploads/posts/2021-02/1613638434_62-p-fon-dlya-prezentatsii-sotsialnii-6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s://catherineasquithgallery.com/uploads/posts/2021-02/1613638434_62-p-fon-dlya-prezentatsii-sotsialnii-6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3" name="Picture 7" descr="C:\Users\User\Downloads\1613638434_62-p-fon-dlya-prezentatsii-sotsialnii-67.jpg"/>
          <p:cNvPicPr>
            <a:picLocks noChangeAspect="1" noChangeArrowheads="1"/>
          </p:cNvPicPr>
          <p:nvPr/>
        </p:nvPicPr>
        <p:blipFill>
          <a:blip r:embed="rId2" cstate="print"/>
          <a:srcRect l="6453" t="9126" r="9664" b="5698"/>
          <a:stretch>
            <a:fillRect/>
          </a:stretch>
        </p:blipFill>
        <p:spPr bwMode="auto">
          <a:xfrm>
            <a:off x="2555776" y="4221088"/>
            <a:ext cx="3312368" cy="2378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13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71296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ПРОГРАММЫ </a:t>
            </a:r>
          </a:p>
          <a:p>
            <a:endParaRPr lang="ru-RU" sz="2400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Психолого-педагогические условия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Особенностей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организации развивающей предметно-пространственной среды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Материально-техническое обеспечение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Примерный 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перечень литературных, музыкальных, художественных, анимационных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произведений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Кадровые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условия реализации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Примерный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режим и распорядок дня в дошкольных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группах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Примерный перечень основных государственных и народных праздников, памятных дат в календарном плане воспитательной работы в ДОУ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(п.36.4 ФОП ДО),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 также 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Части, формируемой участниками образовательных отношений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1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221088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15146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692697"/>
            <a:ext cx="878497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Нормативно – правовая основа для разработки Программы 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Федеральный закон от 29 декабря 2012г. №273-ФЗ «Об образовании в Российской Федерации»;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Федеральный закон от 31 июля 2020г. №304-ФЗ «О внесении изменений в Федеральный закон «Об образовании в Российской Федерации» по вопросам воспитания обучающихся»;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Федеральный закон от 24 сентября 2022г. №371 –ФЗ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Федерации»;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распоряжение Правительства Российской Федерации от 29 мая 2015г. №999-р «Об утверждении стратегии развития воспитания в Российской Федерации на период до 2025 года»;</a:t>
            </a: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Санитарные правила СП 2.4.3648-20 «Санитарно-эпидемиологические требования к организациям воспитания и обучения, отдыха и оздоровления детей и молодежи (утверждены постановлением Главного государственного санитарного врача Российской Федерации от 28сентября 2020г.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зарегистрировано в Минюсте России 18 декабря 2020г., рег.№61573);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Устав МБДОУ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Детский сад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№1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городского округа город Октябрьский Республики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Башкортостан;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-Программа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развития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МБДОУ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Детский сад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№1 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городского округа город Октябрьский Республики Башкортостан на 2018 – 2025гг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6276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320" y="764704"/>
            <a:ext cx="8153400" cy="72008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ВОЗРАСТНЫЕ И ИНЫЕ КАТЕГОРИИ ДЕТЕЙ,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КОТОРЫХ ОРИЕНТИРОВАНА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ОБРАЗОВАТЕЛЬНАЯ ПРОГРАММА</a:t>
            </a:r>
            <a:r>
              <a:rPr lang="ru-RU" sz="1600" b="1" i="1" dirty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/>
            </a:r>
            <a:br>
              <a:rPr lang="ru-RU" sz="1600" b="1" i="1" dirty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</a:br>
            <a:endParaRPr lang="ru-RU" sz="2000" dirty="0">
              <a:cs typeface="Aharoni" panose="02010803020104030203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72816"/>
            <a:ext cx="7848872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84784"/>
            <a:ext cx="828916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Образовательная программа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дошкольного образования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МБДОУ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Детский сад №1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разработана творческой группой педагогов и специалистов ДОО при активном участии Совета родителей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соответствии с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Федеральной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образовательной программой дошкольного образования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Федеральным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государственным образовательным стандартом дошкольного образования, а также дополнительными образовательными программами по приоритетным направлениям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деятельности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 утверждена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приказом заведующего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R="145415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Образовательная программа ДО МБДОУ Детского сада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№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предназначена</a:t>
            </a:r>
            <a:r>
              <a:rPr lang="ru-RU" sz="1400" spc="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для</a:t>
            </a:r>
            <a:r>
              <a:rPr lang="ru-RU" sz="1400" spc="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детей</a:t>
            </a:r>
            <a:r>
              <a:rPr lang="ru-RU" sz="1400" spc="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от</a:t>
            </a:r>
            <a:r>
              <a:rPr lang="ru-RU" sz="1400" spc="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spc="25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3лет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8 лет, посещающих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ЗПР и ТНР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группы. Программа</a:t>
            </a:r>
            <a:r>
              <a:rPr lang="ru-RU" sz="1400" spc="-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реализуется</a:t>
            </a:r>
            <a:r>
              <a:rPr lang="ru-RU" sz="1400" spc="-1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</a:t>
            </a:r>
            <a:r>
              <a:rPr lang="ru-RU" sz="1400" spc="1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государственном</a:t>
            </a:r>
            <a:r>
              <a:rPr lang="ru-RU" sz="1400" spc="-1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языке</a:t>
            </a:r>
            <a:r>
              <a:rPr lang="ru-RU" sz="1400" spc="-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Российской</a:t>
            </a:r>
            <a:r>
              <a:rPr lang="ru-RU" sz="1400" spc="-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Федерации - </a:t>
            </a:r>
            <a:r>
              <a:rPr lang="ru-RU" sz="1400" u="sng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русский.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</a:t>
            </a:r>
            <a:r>
              <a:rPr lang="ru-RU" sz="1400" spc="-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ДОУ</a:t>
            </a:r>
            <a:r>
              <a:rPr lang="ru-RU" sz="1400" spc="-2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функционируют</a:t>
            </a:r>
            <a:r>
              <a:rPr lang="ru-RU" sz="1400" spc="-2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с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ледующие группы общеразвивающей</a:t>
            </a:r>
            <a:r>
              <a:rPr lang="ru-RU" sz="1400" spc="-4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направленности: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Группы ЗПР(3- 8лет)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Старшая группа с ТНР(5-6 лет)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SzPts val="1300"/>
              <a:buFont typeface="Symbol" panose="05050102010706020507" pitchFamily="18" charset="2"/>
              <a:buChar char=""/>
              <a:tabLst>
                <a:tab pos="270510" algn="l"/>
                <a:tab pos="647700" algn="l"/>
                <a:tab pos="648335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Symbol" panose="05050102010706020507" pitchFamily="18" charset="2"/>
                <a:cs typeface="Times New Roman" pitchFamily="18" charset="0"/>
              </a:rPr>
              <a:t>Подготовительная к школе группа с ТНР (6-7 лет)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ea typeface="Symbol" panose="05050102010706020507" pitchFamily="18" charset="2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Ежегодный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контингент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детей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определяется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социальным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заказом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(потребностями)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родителей (законных представителей)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воспитанников.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Особенности</a:t>
            </a:r>
            <a:r>
              <a:rPr lang="ru-RU" sz="1400" spc="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организации</a:t>
            </a:r>
            <a:r>
              <a:rPr lang="ru-RU" sz="1400" spc="3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образовательного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процесса: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ДОУ</a:t>
            </a:r>
            <a:r>
              <a:rPr lang="ru-RU" sz="1400" spc="3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работает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</a:t>
            </a:r>
            <a:r>
              <a:rPr lang="ru-RU" sz="1400" spc="4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условиях</a:t>
            </a:r>
            <a:r>
              <a:rPr lang="ru-RU" sz="1400" spc="4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–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10,5 -часового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пребывания.</a:t>
            </a:r>
            <a:r>
              <a:rPr lang="ru-RU" sz="1400" spc="4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Группы</a:t>
            </a:r>
            <a:r>
              <a:rPr lang="ru-RU" sz="1400" spc="3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функционируют</a:t>
            </a:r>
            <a:r>
              <a:rPr lang="ru-RU" sz="1400" spc="-31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</a:t>
            </a:r>
            <a:r>
              <a:rPr lang="ru-RU" sz="1400" spc="-1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режиме</a:t>
            </a:r>
            <a:r>
              <a:rPr lang="ru-RU" sz="1400" spc="-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5-дневной рабочей</a:t>
            </a:r>
            <a:r>
              <a:rPr lang="ru-RU" sz="1400" spc="-5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недели.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При разработке Образовательной программы ДО МБДОУ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Детский сад №1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учитывались: виды групп, режим функционирования, контингент воспитанников, основные направления деятельности ДОУ по Уставу, а также лучшие педагогические традиции и достижения дошкольного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16020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784976" cy="648072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ВОЗРАСТНЫЕ И ИНЫЕ КАТЕГОРИИ ДЕТЕЙ, </a:t>
            </a:r>
            <a:b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 КОТОРЫХ ОРИЕНТИРОВАНА </a:t>
            </a:r>
            <a:b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ОБРАЗОВАТЕЛЬНАЯ ПРОГРАММА</a:t>
            </a:r>
            <a:r>
              <a:rPr lang="ru-RU" sz="1600" b="1" i="1" dirty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  <a:t/>
            </a:r>
            <a:br>
              <a:rPr lang="ru-RU" sz="1600" b="1" i="1" dirty="0">
                <a:latin typeface="Arial" panose="020B0604020202020204" pitchFamily="34" charset="0"/>
                <a:ea typeface="Times New Roman" panose="02020603050405020304" pitchFamily="18" charset="0"/>
                <a:cs typeface="Aharoni" panose="02010803020104030203" pitchFamily="2" charset="-79"/>
              </a:rPr>
            </a:br>
            <a:endParaRPr lang="ru-RU" sz="2000" dirty="0">
              <a:cs typeface="Aharoni" panose="02010803020104030203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72816"/>
            <a:ext cx="7848872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484784"/>
            <a:ext cx="885698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охватывает следующие возрастные периоды физического и психического развития детей: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дошкольный возраст (дети от 3 до 4 лет);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дошкольный возраст (дети от 4 до 5 лет);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старший дошкольный возраст (дети от 5 до 7 (8) лет).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Возрастные особенности развития детей и задачи развития для каждого возрастного периода Программы совпадают с Федеральной образовательной программой дошкольного образования, утвержденной приказом Министерства просвещения Российской Федерации от 25 ноября 2022 г. N 1028 (п.15.1-15.3).</a:t>
            </a:r>
            <a:r>
              <a:rPr lang="ru-RU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042167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53"/>
            <a:ext cx="8208912" cy="1278466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НА ФОП ДО</a:t>
            </a:r>
            <a:r>
              <a:rPr lang="ru-RU" sz="2800" b="1" i="1" dirty="0"/>
              <a:t/>
            </a:r>
            <a:br>
              <a:rPr lang="ru-RU" sz="2800" b="1" i="1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79512" y="1268760"/>
            <a:ext cx="8712968" cy="4419600"/>
          </a:xfrm>
        </p:spPr>
        <p:txBody>
          <a:bodyPr>
            <a:normAutofit/>
          </a:bodyPr>
          <a:lstStyle/>
          <a:p>
            <a:pPr algn="just"/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 МБДОУ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№1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опирается на 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Федеральную образовательную программу дошкольного образования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ФОП ДО, утвержденную Приказом Министерства просвещения Российской федерации №1028 от 25 ноября 2022 г.</a:t>
            </a:r>
          </a:p>
          <a:p>
            <a:pPr algn="just"/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ФОП ДО реализуется педагогическими работниками ДОУ во всех помещениях и на территории детского сада, со всеми детьми ДОУ. 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37756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04864"/>
            <a:ext cx="8368478" cy="3672408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Образовательной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традиций.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 </a:t>
            </a:r>
          </a:p>
          <a:p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6479" y="908720"/>
            <a:ext cx="736167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реализации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АОП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Детский сад №1: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8728" y="2643182"/>
            <a:ext cx="7415242" cy="3643338"/>
          </a:xfrm>
        </p:spPr>
        <p:txBody>
          <a:bodyPr>
            <a:noAutofit/>
          </a:bodyPr>
          <a:lstStyle/>
          <a:p>
            <a:endParaRPr lang="ru-RU" sz="1800" dirty="0">
              <a:latin typeface="Cambria" pitchFamily="18" charset="0"/>
            </a:endParaRPr>
          </a:p>
          <a:p>
            <a:endParaRPr lang="ru-RU" sz="1800" dirty="0">
              <a:latin typeface="Cambria" pitchFamily="18" charset="0"/>
            </a:endParaRPr>
          </a:p>
          <a:p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48680"/>
            <a:ext cx="19255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Задачи:</a:t>
            </a:r>
            <a:endParaRPr lang="ru-RU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124744"/>
            <a:ext cx="887541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</a:rPr>
              <a:t>обеспечение </a:t>
            </a:r>
            <a:r>
              <a:rPr lang="ru-RU" sz="1400" dirty="0">
                <a:solidFill>
                  <a:srgbClr val="002060"/>
                </a:solidFill>
              </a:rPr>
              <a:t>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приобщение детей (в соответствии с возрастными особенностями) к базовым ценностям российского </a:t>
            </a:r>
            <a:r>
              <a:rPr lang="ru-RU" sz="1400" dirty="0" smtClean="0">
                <a:solidFill>
                  <a:srgbClr val="002060"/>
                </a:solidFill>
              </a:rPr>
              <a:t>народа</a:t>
            </a:r>
            <a:r>
              <a:rPr lang="ru-RU" sz="1400" dirty="0" smtClean="0">
                <a:solidFill>
                  <a:srgbClr val="002060"/>
                </a:solidFill>
                <a:latin typeface="+mj-lt"/>
              </a:rPr>
              <a:t>: </a:t>
            </a:r>
            <a:r>
              <a:rPr lang="ru-RU" sz="1400" dirty="0" smtClean="0">
                <a:solidFill>
                  <a:srgbClr val="002060"/>
                </a:solidFill>
              </a:rPr>
              <a:t>жизнь</a:t>
            </a:r>
            <a:r>
              <a:rPr lang="ru-RU" sz="1400" dirty="0">
                <a:solidFill>
                  <a:srgbClr val="002060"/>
                </a:solidFill>
              </a:rPr>
              <a:t>, достоинство, права и свободы человека, патриотизм, гражданственность, высокие </a:t>
            </a:r>
            <a:r>
              <a:rPr lang="ru-RU" sz="1400" dirty="0" smtClean="0">
                <a:solidFill>
                  <a:srgbClr val="002060"/>
                </a:solidFill>
              </a:rPr>
              <a:t>нравственные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smtClean="0">
                <a:solidFill>
                  <a:srgbClr val="002060"/>
                </a:solidFill>
              </a:rPr>
              <a:t>идеалы</a:t>
            </a:r>
            <a:r>
              <a:rPr lang="ru-RU" sz="1400" dirty="0">
                <a:solidFill>
                  <a:srgbClr val="002060"/>
                </a:solidFill>
              </a:rPr>
              <a:t>, крепкая семья, созидательный труд, приоритет духовного над материальным, гуманизм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  <a:r>
              <a:rPr lang="ru-RU" sz="1200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ru-RU" sz="1200" dirty="0">
              <a:solidFill>
                <a:schemeClr val="accent4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12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692696"/>
            <a:ext cx="734481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МБДОУ Детский сад №1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обязательной части и части, формируемой участниками образовательных отношений. Данные части являются взаимодополняющими. </a:t>
            </a:r>
          </a:p>
          <a:p>
            <a:pPr lvl="0" algn="ctr" defTabSz="457200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Программы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построена на содержании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утвержденной приказом Министерства просвещения Российской Федерации</a:t>
            </a:r>
          </a:p>
          <a:p>
            <a:pPr lvl="0" algn="ctr" defTabSz="45720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 ноября 2022 г. </a:t>
            </a:r>
          </a:p>
          <a:p>
            <a:pPr>
              <a:lnSpc>
                <a:spcPct val="150000"/>
              </a:lnSpc>
            </a:pP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221088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Программы, формируемой участниками образовательных отношений представлена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(региональная)  программа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Гасановой Р.Х. «Земля отцов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1657620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1340</TotalTime>
  <Words>2352</Words>
  <Application>Microsoft Office PowerPoint</Application>
  <PresentationFormat>Экран (4:3)</PresentationFormat>
  <Paragraphs>222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Слайд 1</vt:lpstr>
      <vt:lpstr>Слайд 2</vt:lpstr>
      <vt:lpstr>Слайд 3</vt:lpstr>
      <vt:lpstr>ВОЗРАСТНЫЕ И ИНЫЕ КАТЕГОРИИ ДЕТЕЙ,  НА КОТОРЫХ ОРИЕНТИРОВАНА  ОБРАЗОВАТЕЛЬНАЯ ПРОГРАММА </vt:lpstr>
      <vt:lpstr>ВОЗРАСТНЫЕ И ИНЫЕ КАТЕГОРИИ ДЕТЕЙ,  НА КОТОРЫХ ОРИЕНТИРОВАНА  ОБРАЗОВАТЕЛЬНАЯ ПРОГРАММА </vt:lpstr>
      <vt:lpstr>ССЫЛКА НА ФОП ДО </vt:lpstr>
      <vt:lpstr>Слайд 7</vt:lpstr>
      <vt:lpstr>Слайд 8</vt:lpstr>
      <vt:lpstr>Слайд 9</vt:lpstr>
      <vt:lpstr>Слайд 10</vt:lpstr>
      <vt:lpstr>Образовательная область  «Социально-коммуникативное развитие»</vt:lpstr>
      <vt:lpstr>Образовательная область  «Познавательное развитие»</vt:lpstr>
      <vt:lpstr>Образовательная область  «Речевое развитие»</vt:lpstr>
      <vt:lpstr>Образовательная область  «Художественно-эстетическое развитие»</vt:lpstr>
      <vt:lpstr>Образовательная область  «Физическое развитие»</vt:lpstr>
      <vt:lpstr>Реализация АОП ДО осуществляется ежедневно</vt:lpstr>
      <vt:lpstr>Часть образовательной программы,  формируемая участниками образовательных отношений: </vt:lpstr>
      <vt:lpstr>Слайд 18</vt:lpstr>
      <vt:lpstr>   Кадровые условия  реализации Программы </vt:lpstr>
      <vt:lpstr> Взаимодействие педагогического коллектива  с семьями воспитанников</vt:lpstr>
      <vt:lpstr>Слайд 21</vt:lpstr>
      <vt:lpstr>К рабочей программе воспитания МБДОУ Детский сад №1 прилагается ежегодный календарный план  воспитательной работы.    </vt:lpstr>
      <vt:lpstr>Слайд 23</vt:lpstr>
      <vt:lpstr>Слайд 24</vt:lpstr>
      <vt:lpstr>Слайд 25</vt:lpstr>
      <vt:lpstr>Слайд 26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</dc:title>
  <dc:creator>Игорь</dc:creator>
  <cp:lastModifiedBy>пк</cp:lastModifiedBy>
  <cp:revision>148</cp:revision>
  <cp:lastPrinted>2023-10-03T05:50:25Z</cp:lastPrinted>
  <dcterms:created xsi:type="dcterms:W3CDTF">2014-01-03T02:52:05Z</dcterms:created>
  <dcterms:modified xsi:type="dcterms:W3CDTF">2025-02-04T10:01:35Z</dcterms:modified>
</cp:coreProperties>
</file>